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8" r:id="rId14"/>
    <p:sldId id="268" r:id="rId15"/>
    <p:sldId id="269" r:id="rId16"/>
    <p:sldId id="270" r:id="rId17"/>
    <p:sldId id="267" r:id="rId18"/>
    <p:sldId id="271" r:id="rId19"/>
    <p:sldId id="272" r:id="rId20"/>
    <p:sldId id="273" r:id="rId21"/>
    <p:sldId id="280" r:id="rId22"/>
    <p:sldId id="274" r:id="rId23"/>
    <p:sldId id="275" r:id="rId24"/>
    <p:sldId id="276" r:id="rId25"/>
    <p:sldId id="277" r:id="rId26"/>
    <p:sldId id="282" r:id="rId27"/>
    <p:sldId id="281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95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zh-CN" sz="4400" kern="1200" baseline="0">
                <a:latin typeface="Arial" panose="020B0604020202020204" pitchFamily="34" charset="0"/>
                <a:ea typeface="宋体" panose="02010600030101010101" pitchFamily="2" charset="-122"/>
              </a:rPr>
              <a:t>设计模式</a:t>
            </a:r>
            <a:endParaRPr lang="zh-CN" sz="4400" kern="1200" baseline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5" name="副标题 3074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p>
            <a:pPr defTabSz="914400">
              <a:buClrTx/>
              <a:buSzTx/>
              <a:buFontTx/>
            </a:pPr>
            <a:r>
              <a:rPr lang="zh-CN" sz="3200" kern="1200" baseline="0">
                <a:latin typeface="Arial" panose="020B0604020202020204" pitchFamily="34" charset="0"/>
                <a:ea typeface="宋体" panose="02010600030101010101" pitchFamily="2" charset="-122"/>
              </a:rPr>
              <a:t>装饰者模式</a:t>
            </a:r>
            <a:endParaRPr lang="zh-CN" sz="3200" kern="1200" baseline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69280" y="5661660"/>
            <a:ext cx="3474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分享人</a:t>
            </a:r>
            <a:r>
              <a:rPr lang="en-US" altLang="zh-CN"/>
              <a:t> </a:t>
            </a:r>
            <a:r>
              <a:rPr lang="zh-CN" altLang="en-US"/>
              <a:t>汪青均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73075" y="532130"/>
            <a:ext cx="7051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想一想如果这样设计又存在什么问题？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9750" y="980440"/>
            <a:ext cx="79165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zh-CN" altLang="en-US">
                <a:sym typeface="+mn-ea"/>
              </a:rPr>
              <a:t>有时候需要修改Drink类，如果父类修改的地方有</a:t>
            </a:r>
            <a:r>
              <a:rPr lang="en-US" altLang="zh-CN">
                <a:sym typeface="+mn-ea"/>
              </a:rPr>
              <a:t>bug</a:t>
            </a:r>
            <a:r>
              <a:rPr lang="zh-CN" altLang="en-US">
                <a:sym typeface="+mn-ea"/>
              </a:rPr>
              <a:t>那么将影响所有的子类</a:t>
            </a:r>
            <a:endParaRPr lang="zh-CN" altLang="en-US">
              <a:sym typeface="+mn-ea"/>
            </a:endParaRPr>
          </a:p>
          <a:p>
            <a:pPr marL="800100" lvl="1" indent="-342900">
              <a:buAutoNum type="arabicPeriod"/>
            </a:pPr>
            <a:r>
              <a:rPr lang="zh-CN" altLang="en-US">
                <a:sym typeface="+mn-ea"/>
              </a:rPr>
              <a:t>新增一种饮料主体，</a:t>
            </a:r>
            <a:endParaRPr lang="zh-CN" altLang="en-US">
              <a:sym typeface="+mn-ea"/>
            </a:endParaRPr>
          </a:p>
          <a:p>
            <a:pPr marL="800100" lvl="1" indent="-342900">
              <a:buAutoNum type="arabicPeriod"/>
            </a:pPr>
            <a:r>
              <a:rPr lang="zh-CN" altLang="en-US">
                <a:sym typeface="+mn-ea"/>
              </a:rPr>
              <a:t>修改某种饮料主体的价格获取方式（如折扣计算之类的）</a:t>
            </a:r>
            <a:endParaRPr lang="zh-CN" altLang="en-US">
              <a:sym typeface="+mn-ea"/>
            </a:endParaRPr>
          </a:p>
          <a:p>
            <a:pPr marL="342900" lvl="0" indent="-342900">
              <a:buAutoNum type="arabicPeriod"/>
            </a:pPr>
            <a:r>
              <a:rPr lang="zh-CN" altLang="en-US">
                <a:sym typeface="+mn-ea"/>
              </a:rPr>
              <a:t>新增了非咖啡的饮料时，</a:t>
            </a:r>
            <a:r>
              <a:rPr lang="zh-CN" altLang="en-US">
                <a:sym typeface="+mn-ea"/>
              </a:rPr>
              <a:t>可能有的饮料是不可以加椰汁和稀奶油的，这个时候整个</a:t>
            </a:r>
            <a:r>
              <a:rPr lang="en-US" altLang="zh-CN">
                <a:sym typeface="+mn-ea"/>
              </a:rPr>
              <a:t>Drink</a:t>
            </a:r>
            <a:r>
              <a:rPr lang="zh-CN" altLang="en-US">
                <a:sym typeface="+mn-ea"/>
              </a:rPr>
              <a:t>类估计都会进行重写</a:t>
            </a:r>
            <a:endParaRPr lang="zh-CN" altLang="en-US">
              <a:sym typeface="+mn-ea"/>
            </a:endParaRPr>
          </a:p>
          <a:p>
            <a:pPr lvl="0"/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755650" y="692785"/>
            <a:ext cx="2234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做法三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V="1">
            <a:off x="-4090670" y="-3597910"/>
            <a:ext cx="6339840" cy="2969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268730"/>
            <a:ext cx="8750935" cy="4099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7360" y="404495"/>
            <a:ext cx="6847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所有商品和配料价格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67995" y="908685"/>
            <a:ext cx="74891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拿铁（LatteDrink）：</a:t>
            </a:r>
            <a:r>
              <a:rPr lang="en-US" altLang="zh-CN"/>
              <a:t>37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椰汁（CoconutJuiceTopping）：</a:t>
            </a:r>
            <a:r>
              <a:rPr lang="en-US" altLang="zh-CN"/>
              <a:t>5</a:t>
            </a:r>
            <a:endParaRPr lang="en-US" altLang="zh-CN"/>
          </a:p>
          <a:p>
            <a:r>
              <a:rPr lang="zh-CN" altLang="en-US"/>
              <a:t>稀奶油（SingleCreamTopping）：</a:t>
            </a:r>
            <a:r>
              <a:rPr lang="en-US" altLang="zh-CN"/>
              <a:t>7</a:t>
            </a:r>
            <a:endParaRPr lang="en-US" altLang="zh-CN"/>
          </a:p>
          <a:p>
            <a:endParaRPr lang="en-US" altLang="zh-CN"/>
          </a:p>
          <a:p>
            <a:r>
              <a:rPr lang="zh-CN" altLang="en-US">
                <a:sym typeface="+mn-ea"/>
              </a:rPr>
              <a:t>烧仙草（GrassJellyDrink）：</a:t>
            </a:r>
            <a:r>
              <a:rPr lang="en-US" altLang="zh-CN">
                <a:sym typeface="+mn-ea"/>
              </a:rPr>
              <a:t>12</a:t>
            </a:r>
            <a:endParaRPr lang="en-US" altLang="zh-CN"/>
          </a:p>
          <a:p>
            <a:r>
              <a:rPr lang="en-US" altLang="zh-CN"/>
              <a:t>椰果</a:t>
            </a:r>
            <a:r>
              <a:rPr lang="zh-CN" altLang="en-US"/>
              <a:t>（CoconutTopping）：</a:t>
            </a:r>
            <a:r>
              <a:rPr lang="en-US" altLang="zh-CN"/>
              <a:t>2</a:t>
            </a:r>
            <a:endParaRPr lang="en-US" altLang="zh-CN"/>
          </a:p>
          <a:p>
            <a:r>
              <a:rPr lang="zh-CN" altLang="en-US"/>
              <a:t>珍珠（BubbleTopping）：</a:t>
            </a:r>
            <a:r>
              <a:rPr lang="en-US" altLang="zh-CN"/>
              <a:t>3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40" y="332740"/>
            <a:ext cx="3571875" cy="2959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" y="3573145"/>
            <a:ext cx="4697730" cy="2905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219710"/>
            <a:ext cx="3771265" cy="1913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" y="2132965"/>
            <a:ext cx="5518785" cy="2213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404495"/>
            <a:ext cx="4446270" cy="19538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637155"/>
            <a:ext cx="5116830" cy="2230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0" y="908685"/>
            <a:ext cx="7378700" cy="20910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90320" y="313055"/>
            <a:ext cx="7530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拿铁</a:t>
            </a:r>
            <a:r>
              <a:rPr lang="en-US" altLang="zh-CN"/>
              <a:t>+</a:t>
            </a:r>
            <a:r>
              <a:rPr lang="zh-CN" altLang="en-US"/>
              <a:t>椰汁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3227070"/>
            <a:ext cx="5410200" cy="57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1557020"/>
            <a:ext cx="6897370" cy="2219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2140" y="638810"/>
            <a:ext cx="7056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拿铁加稀奶油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4004945"/>
            <a:ext cx="4752975" cy="704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1196975"/>
            <a:ext cx="7727950" cy="22580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5275" y="674370"/>
            <a:ext cx="7445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拿铁加稀奶油加椰汁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" y="3644900"/>
            <a:ext cx="2409825" cy="561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908685"/>
            <a:ext cx="7863205" cy="27457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7690" y="425450"/>
            <a:ext cx="702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拿铁加稀奶油加椰汁双倍快乐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4004945"/>
            <a:ext cx="4638675" cy="514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你有在</a:t>
            </a:r>
            <a:r>
              <a:rPr lang="en-US" altLang="zh-CN"/>
              <a:t>APP</a:t>
            </a:r>
            <a:r>
              <a:rPr lang="zh-CN" altLang="en-US"/>
              <a:t>上下单购买过奶茶吗？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360" y="1628775"/>
            <a:ext cx="8229600" cy="4084955"/>
          </a:xfrm>
        </p:spPr>
        <p:txBody>
          <a:bodyPr/>
          <a:p>
            <a:r>
              <a:rPr lang="zh-CN" altLang="en-US"/>
              <a:t>购买奶茶的时候，你有加过料吗？</a:t>
            </a:r>
            <a:endParaRPr lang="zh-CN" altLang="en-US"/>
          </a:p>
          <a:p>
            <a:pPr lvl="1"/>
            <a:r>
              <a:rPr lang="zh-CN" altLang="en-US" sz="3200">
                <a:sym typeface="+mn-ea"/>
              </a:rPr>
              <a:t>张三：我一般都是各种料来一波</a:t>
            </a:r>
            <a:endParaRPr lang="zh-CN" altLang="en-US" sz="3200"/>
          </a:p>
          <a:p>
            <a:pPr lvl="1"/>
            <a:r>
              <a:rPr lang="zh-CN" altLang="en-US" sz="3200">
                <a:sym typeface="+mn-ea"/>
              </a:rPr>
              <a:t>李四：我可能会加一些</a:t>
            </a:r>
            <a:r>
              <a:rPr lang="en-US" altLang="zh-CN" sz="3200">
                <a:sym typeface="+mn-ea"/>
              </a:rPr>
              <a:t>**</a:t>
            </a:r>
            <a:r>
              <a:rPr lang="zh-CN" altLang="en-US" sz="3200">
                <a:sym typeface="+mn-ea"/>
              </a:rPr>
              <a:t>，再加一些</a:t>
            </a:r>
            <a:r>
              <a:rPr lang="en-US" altLang="zh-CN" sz="3200">
                <a:sym typeface="+mn-ea"/>
              </a:rPr>
              <a:t>**</a:t>
            </a:r>
            <a:endParaRPr lang="en-US" altLang="zh-CN" sz="3200"/>
          </a:p>
          <a:p>
            <a:pPr lvl="1"/>
            <a:r>
              <a:rPr lang="zh-CN" altLang="en-US" sz="3200">
                <a:sym typeface="+mn-ea"/>
              </a:rPr>
              <a:t>王五：我喜欢喝原味的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2" grpId="0"/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83895" y="260985"/>
            <a:ext cx="7570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分析一下装饰者模式的结构时怎样的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02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8310" y="2277110"/>
            <a:ext cx="1924050" cy="1857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65" y="1772920"/>
            <a:ext cx="2705100" cy="23044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265" y="1844675"/>
            <a:ext cx="3314700" cy="2552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75" y="1917065"/>
            <a:ext cx="3527425" cy="27406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635" y="1412875"/>
            <a:ext cx="4062730" cy="31921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15695" y="5085080"/>
            <a:ext cx="6837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这个形状大家有没有联想到什么场景是这种结构？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3" grpId="0"/>
      <p:bldP spid="1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1196975"/>
            <a:ext cx="7649210" cy="21405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1975" y="478790"/>
            <a:ext cx="5810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拿铁单品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3501390"/>
            <a:ext cx="1190625" cy="552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605" y="908685"/>
            <a:ext cx="7983855" cy="27603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0700" y="389890"/>
            <a:ext cx="7004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拿铁加珍珠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933190"/>
            <a:ext cx="2476500" cy="64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2348865"/>
            <a:ext cx="7714615" cy="2425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9405" y="701040"/>
            <a:ext cx="7217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好了到这儿，所有案例基本上都讲完了，要不来杯烧仙草？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23850" y="1196975"/>
            <a:ext cx="6126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我：那就整起！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19405" y="1692910"/>
            <a:ext cx="6845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我：配料全部都加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" y="4869180"/>
            <a:ext cx="3114675" cy="57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9" grpId="0"/>
      <p:bldP spid="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3068955"/>
            <a:ext cx="7444105" cy="35953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4840" y="680085"/>
            <a:ext cx="689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实践中用到场景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0400" y="1155700"/>
            <a:ext cx="78720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en-US" altLang="zh-CN"/>
              <a:t>java</a:t>
            </a:r>
            <a:r>
              <a:rPr lang="zh-CN" altLang="en-US"/>
              <a:t>中的</a:t>
            </a:r>
            <a:r>
              <a:rPr lang="en-US" altLang="zh-CN"/>
              <a:t>InputStream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zh-CN" altLang="en-US"/>
              <a:t>比如我们要打印文字，然后又想灵活变动文字颜色，文字背景颜色，文字是否加粗，文字是否斜体，文字字体，文字大小</a:t>
            </a:r>
            <a:r>
              <a:rPr lang="en-US" altLang="zh-CN"/>
              <a:t>...</a:t>
            </a:r>
            <a:endParaRPr lang="en-US" altLang="zh-CN"/>
          </a:p>
          <a:p>
            <a:pPr marL="342900" indent="-342900">
              <a:buAutoNum type="arabicPeriod"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692785"/>
            <a:ext cx="7010400" cy="49701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11955" y="980440"/>
            <a:ext cx="2863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ToppingDecorator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2483485" y="980440"/>
            <a:ext cx="1728470" cy="20066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76190" y="1268730"/>
            <a:ext cx="71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Drink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>
            <a:stCxn id="8" idx="1"/>
          </p:cNvCxnSpPr>
          <p:nvPr/>
        </p:nvCxnSpPr>
        <p:spPr>
          <a:xfrm flipH="1" flipV="1">
            <a:off x="2915920" y="1340485"/>
            <a:ext cx="2160270" cy="11239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116840"/>
            <a:ext cx="8093710" cy="3625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3789045"/>
            <a:ext cx="7712710" cy="295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96055" y="908685"/>
            <a:ext cx="2609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CoconutJuiceTopping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>
            <a:stCxn id="8" idx="1"/>
          </p:cNvCxnSpPr>
          <p:nvPr/>
        </p:nvCxnSpPr>
        <p:spPr>
          <a:xfrm flipH="1" flipV="1">
            <a:off x="3131820" y="980440"/>
            <a:ext cx="864235" cy="11239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16840"/>
            <a:ext cx="7494905" cy="6054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476885"/>
            <a:ext cx="8191500" cy="224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470535" y="2308860"/>
            <a:ext cx="85007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优点</a:t>
            </a:r>
            <a:endParaRPr lang="zh-CN" altLang="en-US"/>
          </a:p>
          <a:p>
            <a:r>
              <a:rPr lang="zh-CN" altLang="en-US"/>
              <a:t>- 装饰器是继承的有力补充,不改变原有对象的情况下给对象扩展功能,像插件一样即插即用.</a:t>
            </a:r>
            <a:endParaRPr lang="zh-CN" altLang="en-US"/>
          </a:p>
          <a:p>
            <a:r>
              <a:rPr lang="zh-CN" altLang="en-US"/>
              <a:t>- 遵守开闭原则,里式替换原则,依赖倒置原则</a:t>
            </a:r>
            <a:endParaRPr lang="zh-CN" altLang="en-US"/>
          </a:p>
          <a:p>
            <a:r>
              <a:rPr lang="zh-CN" altLang="en-US"/>
              <a:t>缺点</a:t>
            </a:r>
            <a:endParaRPr lang="zh-CN" altLang="en-US"/>
          </a:p>
          <a:p>
            <a:r>
              <a:rPr lang="zh-CN" altLang="en-US"/>
              <a:t>- 会产生更多的类,增加程序复杂性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0535" y="1772920"/>
            <a:ext cx="7955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优缺点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0535" y="476885"/>
            <a:ext cx="7955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概念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0535" y="960120"/>
            <a:ext cx="7990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不改变</a:t>
            </a:r>
            <a:r>
              <a:rPr lang="zh-CN" altLang="en-US">
                <a:solidFill>
                  <a:srgbClr val="FF0000"/>
                </a:solidFill>
              </a:rPr>
              <a:t>原有对象</a:t>
            </a:r>
            <a:r>
              <a:rPr lang="zh-CN" altLang="en-US"/>
              <a:t>的基础上,</a:t>
            </a:r>
            <a:r>
              <a:rPr lang="zh-CN" altLang="en-US">
                <a:solidFill>
                  <a:srgbClr val="FF0000"/>
                </a:solidFill>
              </a:rPr>
              <a:t>附加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功能</a:t>
            </a:r>
            <a:r>
              <a:rPr lang="zh-CN" altLang="en-US"/>
              <a:t>到对象上,提供了比继承更有弹性的替代方案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43305" y="476885"/>
            <a:ext cx="6570345" cy="866140"/>
          </a:xfrm>
        </p:spPr>
        <p:txBody>
          <a:bodyPr/>
          <a:p>
            <a:pPr algn="l"/>
            <a:r>
              <a:rPr lang="zh-CN" altLang="en-US"/>
              <a:t>星巴克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15695" y="1557020"/>
            <a:ext cx="7161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下单一份拿铁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59840" y="2132965"/>
            <a:ext cx="7161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先来看一下什么都不加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1820" y="635"/>
            <a:ext cx="156337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40610" y="1124585"/>
            <a:ext cx="4371975" cy="1285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30" y="2586990"/>
            <a:ext cx="4305300" cy="514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155" y="3142615"/>
            <a:ext cx="4286250" cy="838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73630" y="404495"/>
            <a:ext cx="4618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饮品主体换椰浆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39975" y="1124585"/>
            <a:ext cx="4371975" cy="12858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73630" y="404495"/>
            <a:ext cx="4618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饮品主体换椰浆和稀奶油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705" y="2564765"/>
            <a:ext cx="4276725" cy="1047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30" y="3717290"/>
            <a:ext cx="4238625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115695" y="404495"/>
            <a:ext cx="5464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我们想一想针对下单一份拿铁，我们有几种组合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61745" y="135255"/>
            <a:ext cx="459740" cy="209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254125" y="857885"/>
            <a:ext cx="4930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只有拿铁单品，什么都不加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254125" y="1196975"/>
            <a:ext cx="4930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拿铁</a:t>
            </a:r>
            <a:r>
              <a:rPr lang="en-US" altLang="zh-CN"/>
              <a:t>+</a:t>
            </a:r>
            <a:r>
              <a:rPr lang="zh-CN" altLang="en-US"/>
              <a:t>椰浆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54125" y="1542415"/>
            <a:ext cx="4930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zh-CN" altLang="en-US"/>
              <a:t>拿铁</a:t>
            </a:r>
            <a:r>
              <a:rPr lang="en-US" altLang="zh-CN"/>
              <a:t>+</a:t>
            </a:r>
            <a:r>
              <a:rPr lang="zh-CN" altLang="en-US"/>
              <a:t>稀奶油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259840" y="1910715"/>
            <a:ext cx="4930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</a:t>
            </a:r>
            <a:r>
              <a:rPr lang="zh-CN" altLang="en-US"/>
              <a:t>拿铁</a:t>
            </a:r>
            <a:r>
              <a:rPr lang="en-US" altLang="zh-CN"/>
              <a:t>+</a:t>
            </a:r>
            <a:r>
              <a:rPr lang="zh-CN" altLang="en-US"/>
              <a:t>稀奶油</a:t>
            </a:r>
            <a:r>
              <a:rPr lang="en-US" altLang="zh-CN"/>
              <a:t>+</a:t>
            </a:r>
            <a:r>
              <a:rPr lang="zh-CN" altLang="en-US"/>
              <a:t>椰浆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154430" y="2624455"/>
            <a:ext cx="4930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假设各商品和配料价格如下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54430" y="3108325"/>
            <a:ext cx="52298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拿铁：</a:t>
            </a:r>
            <a:r>
              <a:rPr lang="en-US" altLang="zh-CN"/>
              <a:t>33</a:t>
            </a:r>
            <a:endParaRPr lang="en-US" altLang="zh-CN"/>
          </a:p>
          <a:p>
            <a:r>
              <a:rPr lang="zh-CN" altLang="en-US"/>
              <a:t>椰浆：</a:t>
            </a:r>
            <a:r>
              <a:rPr lang="en-US" altLang="zh-CN"/>
              <a:t>4</a:t>
            </a:r>
            <a:endParaRPr lang="en-US" altLang="zh-CN"/>
          </a:p>
          <a:p>
            <a:r>
              <a:rPr lang="zh-CN" altLang="en-US"/>
              <a:t>稀奶油：</a:t>
            </a:r>
            <a:r>
              <a:rPr lang="en-US" altLang="zh-CN"/>
              <a:t>4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  <p:bldP spid="10" grpId="1"/>
      <p:bldP spid="11" grpId="0"/>
      <p:bldP spid="11" grpId="1"/>
      <p:bldP spid="12" grpId="0"/>
      <p:bldP spid="12" grpId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755650" y="260985"/>
            <a:ext cx="7726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如果让你做一个针对当前现状，设计一个计算饮品价格的类，你会怎么做？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55650" y="692785"/>
            <a:ext cx="2234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做法一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12140" y="4725035"/>
            <a:ext cx="7779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想一想如果这样设计有什么问题？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52170" y="5277485"/>
            <a:ext cx="68059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zh-CN" altLang="en-US"/>
              <a:t>增加一种饮品饮料，产品间的组合就会越复杂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如果拿铁的价格变了，那么所有类都需要进行修改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子类会越来越多，代码不好维护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某种主体饮品增加多份的需求不太好实现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" y="1557020"/>
            <a:ext cx="7936230" cy="2674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4" grpId="0"/>
      <p:bldP spid="4" grpId="1"/>
      <p:bldP spid="9" grpId="0"/>
      <p:bldP spid="9" grpId="1"/>
      <p:bldP spid="1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2348865"/>
            <a:ext cx="4126865" cy="31616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0085" y="473075"/>
            <a:ext cx="7852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做法二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45" y="1917065"/>
            <a:ext cx="3831590" cy="255270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4140200" y="2948305"/>
            <a:ext cx="988695" cy="1206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3563620" y="4869180"/>
            <a:ext cx="14401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4653280"/>
            <a:ext cx="4054475" cy="1491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2025,&quot;width&quot;:6885}"/>
</p:tagLst>
</file>

<file path=ppt/tags/tag2.xml><?xml version="1.0" encoding="utf-8"?>
<p:tagLst xmlns:p="http://schemas.openxmlformats.org/presentationml/2006/main">
  <p:tag name="KSO_WM_UNIT_PLACING_PICTURE_USER_VIEWPORT" val="{&quot;height&quot;:2025,&quot;width&quot;:6885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990</Words>
  <Application>WPS 演示</Application>
  <PresentationFormat/>
  <Paragraphs>121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默认设计模板</vt:lpstr>
      <vt:lpstr>设计模式</vt:lpstr>
      <vt:lpstr>你有在APP上下单购买过奶茶吗？</vt:lpstr>
      <vt:lpstr>星巴克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设计模式</dc:title>
  <dc:creator>Administrator</dc:creator>
  <cp:lastModifiedBy>Administrator</cp:lastModifiedBy>
  <cp:revision>94</cp:revision>
  <dcterms:created xsi:type="dcterms:W3CDTF">2022-08-28T04:07:00Z</dcterms:created>
  <dcterms:modified xsi:type="dcterms:W3CDTF">2022-08-28T16:45:05Z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2052-11.1.0.10723</vt:lpwstr>
  </property>
  <property fmtid="{D5CDD505-2E9C-101B-9397-08002B2CF9AE}" pid="3" name="ICV">
    <vt:lpwstr>C2A10EF463ED4B739847394F643CA260</vt:lpwstr>
  </property>
</Properties>
</file>